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57" r:id="rId2"/>
    <p:sldId id="279" r:id="rId3"/>
    <p:sldId id="282" r:id="rId4"/>
    <p:sldId id="283" r:id="rId5"/>
    <p:sldId id="284" r:id="rId6"/>
    <p:sldId id="285" r:id="rId7"/>
    <p:sldId id="286" r:id="rId8"/>
    <p:sldId id="268" r:id="rId9"/>
    <p:sldId id="269" r:id="rId10"/>
    <p:sldId id="270" r:id="rId11"/>
    <p:sldId id="261" r:id="rId12"/>
    <p:sldId id="262" r:id="rId13"/>
    <p:sldId id="281" r:id="rId14"/>
    <p:sldId id="271" r:id="rId15"/>
    <p:sldId id="272" r:id="rId16"/>
    <p:sldId id="275" r:id="rId17"/>
    <p:sldId id="276" r:id="rId18"/>
    <p:sldId id="277" r:id="rId19"/>
    <p:sldId id="280" r:id="rId20"/>
    <p:sldId id="278" r:id="rId21"/>
    <p:sldId id="287" r:id="rId22"/>
    <p:sldId id="288" r:id="rId23"/>
    <p:sldId id="289" r:id="rId24"/>
    <p:sldId id="317" r:id="rId25"/>
    <p:sldId id="818" r:id="rId26"/>
    <p:sldId id="715" r:id="rId27"/>
    <p:sldId id="819" r:id="rId28"/>
    <p:sldId id="831" r:id="rId29"/>
    <p:sldId id="842" r:id="rId30"/>
    <p:sldId id="843" r:id="rId31"/>
    <p:sldId id="820" r:id="rId32"/>
    <p:sldId id="821" r:id="rId33"/>
    <p:sldId id="835" r:id="rId34"/>
    <p:sldId id="836" r:id="rId35"/>
    <p:sldId id="837" r:id="rId36"/>
    <p:sldId id="841" r:id="rId37"/>
    <p:sldId id="838" r:id="rId38"/>
    <p:sldId id="839" r:id="rId39"/>
    <p:sldId id="822" r:id="rId40"/>
    <p:sldId id="832" r:id="rId41"/>
    <p:sldId id="833" r:id="rId42"/>
    <p:sldId id="834" r:id="rId43"/>
    <p:sldId id="840" r:id="rId44"/>
    <p:sldId id="844" r:id="rId45"/>
    <p:sldId id="273" r:id="rId46"/>
    <p:sldId id="274" r:id="rId47"/>
  </p:sldIdLst>
  <p:sldSz cx="9144000" cy="5143500" type="screen16x9"/>
  <p:notesSz cx="7010400" cy="92964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Cover Slides" id="{66250F46-F72E-5141-B6C2-D21EA18BCE3A}">
          <p14:sldIdLst>
            <p14:sldId id="257"/>
            <p14:sldId id="279"/>
            <p14:sldId id="282"/>
            <p14:sldId id="283"/>
            <p14:sldId id="284"/>
            <p14:sldId id="285"/>
            <p14:sldId id="286"/>
            <p14:sldId id="268"/>
            <p14:sldId id="269"/>
            <p14:sldId id="270"/>
            <p14:sldId id="261"/>
            <p14:sldId id="262"/>
            <p14:sldId id="281"/>
            <p14:sldId id="271"/>
            <p14:sldId id="272"/>
            <p14:sldId id="275"/>
            <p14:sldId id="276"/>
            <p14:sldId id="277"/>
            <p14:sldId id="280"/>
            <p14:sldId id="278"/>
            <p14:sldId id="287"/>
            <p14:sldId id="288"/>
            <p14:sldId id="289"/>
            <p14:sldId id="317"/>
            <p14:sldId id="818"/>
            <p14:sldId id="715"/>
            <p14:sldId id="819"/>
            <p14:sldId id="831"/>
            <p14:sldId id="842"/>
            <p14:sldId id="843"/>
            <p14:sldId id="820"/>
            <p14:sldId id="821"/>
            <p14:sldId id="835"/>
            <p14:sldId id="836"/>
            <p14:sldId id="837"/>
            <p14:sldId id="841"/>
            <p14:sldId id="838"/>
            <p14:sldId id="839"/>
            <p14:sldId id="822"/>
            <p14:sldId id="832"/>
            <p14:sldId id="833"/>
            <p14:sldId id="834"/>
            <p14:sldId id="840"/>
            <p14:sldId id="844"/>
            <p14:sldId id="273"/>
            <p14:sldId id="274"/>
          </p14:sldIdLst>
        </p14:section>
        <p14:section name="Introduction Slides" id="{CF75C202-B447-AC4D-8968-2ABD28550D34}">
          <p14:sldIdLst/>
        </p14:section>
        <p14:section name="Guavus at a Glance" id="{747C8394-EFAE-9841-B3BA-8498742EB128}">
          <p14:sldIdLst/>
        </p14:section>
        <p14:section name="Color Palette" id="{E6236A7D-D25D-3340-8BE5-25893BA1C506}">
          <p14:sldIdLst/>
        </p14:section>
        <p14:section name="Example Slides" id="{61D6FB38-3C2E-1C47-8CB9-34B8851E292C}">
          <p14:sldIdLst/>
        </p14:section>
        <p14:section name="Section 1 Slides" id="{B9054308-96A3-C442-8D47-76FA4990424C}">
          <p14:sldIdLst/>
        </p14:section>
        <p14:section name="Section 2 Slides" id="{472DD5EB-C66A-504F-8ABB-F0356106C399}">
          <p14:sldIdLst/>
        </p14:section>
        <p14:section name="Closing Slide" id="{684D28B4-BECE-A64B-B3E3-7CF75AA2306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536" userDrawn="1">
          <p15:clr>
            <a:srgbClr val="A4A3A4"/>
          </p15:clr>
        </p15:guide>
        <p15:guide id="3" pos="3311" userDrawn="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5615" autoAdjust="0"/>
  </p:normalViewPr>
  <p:slideViewPr>
    <p:cSldViewPr snapToGrid="0" snapToObjects="1">
      <p:cViewPr varScale="1">
        <p:scale>
          <a:sx n="81" d="100"/>
          <a:sy n="81" d="100"/>
        </p:scale>
        <p:origin x="1984" y="168"/>
      </p:cViewPr>
      <p:guideLst>
        <p:guide orient="horz" pos="1620"/>
        <p:guide pos="4536"/>
        <p:guide pos="3311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6935C-2686-6144-A18D-B6147B1988BF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x-none"/>
              <a:t>Click to edit Master text styles</a:t>
            </a:r>
          </a:p>
          <a:p>
            <a:pPr lvl="1"/>
            <a:r>
              <a:rPr lang="x-none"/>
              <a:t>Second level</a:t>
            </a:r>
          </a:p>
          <a:p>
            <a:pPr lvl="2"/>
            <a:r>
              <a:rPr lang="x-none"/>
              <a:t>Third level</a:t>
            </a:r>
          </a:p>
          <a:p>
            <a:pPr lvl="3"/>
            <a:r>
              <a:rPr lang="x-none"/>
              <a:t>Fourth level</a:t>
            </a:r>
          </a:p>
          <a:p>
            <a:pPr lvl="4"/>
            <a:r>
              <a:rPr lang="x-none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7ABE5F-F599-2D45-BA28-FE8C2C66078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754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ABE5F-F599-2D45-BA28-FE8C2C66078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6896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various UI elements on </a:t>
            </a:r>
            <a:r>
              <a:rPr lang="en-US" dirty="0" err="1"/>
              <a:t>NiFi</a:t>
            </a:r>
            <a:r>
              <a:rPr lang="en-US" dirty="0"/>
              <a:t> deployment.</a:t>
            </a:r>
          </a:p>
          <a:p>
            <a:pPr marL="171450" indent="-171450">
              <a:buFontTx/>
              <a:buChar char="-"/>
            </a:pPr>
            <a:r>
              <a:rPr lang="en-US" dirty="0"/>
              <a:t>Only an </a:t>
            </a:r>
            <a:r>
              <a:rPr lang="en-US" baseline="0" dirty="0"/>
              <a:t>overview of all components at this stage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ABE5F-F599-2D45-BA28-FE8C2C66078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480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FlowFile</a:t>
            </a:r>
            <a:r>
              <a:rPr lang="en-US" dirty="0"/>
              <a:t> repo </a:t>
            </a:r>
            <a:r>
              <a:rPr lang="mr-IN" dirty="0"/>
              <a:t>–</a:t>
            </a:r>
            <a:r>
              <a:rPr lang="en-US" dirty="0"/>
              <a:t> metadata</a:t>
            </a:r>
            <a:r>
              <a:rPr lang="en-US" baseline="0" dirty="0"/>
              <a:t> of all current </a:t>
            </a:r>
            <a:r>
              <a:rPr lang="en-US" baseline="0" dirty="0" err="1"/>
              <a:t>FlowFiles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Provenance repo </a:t>
            </a:r>
            <a:r>
              <a:rPr lang="mr-IN" baseline="0" dirty="0"/>
              <a:t>–</a:t>
            </a:r>
            <a:r>
              <a:rPr lang="en-US" baseline="0" dirty="0"/>
              <a:t> history of </a:t>
            </a:r>
            <a:r>
              <a:rPr lang="en-US" baseline="0" dirty="0" err="1"/>
              <a:t>FlowFiles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Content repo </a:t>
            </a:r>
            <a:r>
              <a:rPr lang="mr-IN" baseline="0" dirty="0"/>
              <a:t>–</a:t>
            </a:r>
            <a:r>
              <a:rPr lang="en-US" baseline="0" dirty="0"/>
              <a:t> content of current and past </a:t>
            </a:r>
            <a:r>
              <a:rPr lang="en-US" baseline="0" dirty="0" err="1"/>
              <a:t>FlowFiles</a:t>
            </a:r>
            <a:r>
              <a:rPr lang="en-US" baseline="0" dirty="0"/>
              <a:t> - </a:t>
            </a:r>
          </a:p>
          <a:p>
            <a:pPr marL="171450" indent="-171450">
              <a:buFontTx/>
              <a:buChar char="-"/>
            </a:pPr>
            <a:r>
              <a:rPr lang="en-US" baseline="0" dirty="0" err="1"/>
              <a:t>FlowFile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</a:t>
            </a:r>
            <a:r>
              <a:rPr lang="en-US" baseline="0" dirty="0" err="1"/>
              <a:t>hashmap</a:t>
            </a:r>
            <a:r>
              <a:rPr lang="en-US" baseline="0" dirty="0"/>
              <a:t> in JVM memory, </a:t>
            </a:r>
            <a:r>
              <a:rPr lang="en-US" baseline="0" dirty="0" err="1"/>
              <a:t>FlowFile</a:t>
            </a:r>
            <a:r>
              <a:rPr lang="en-US" baseline="0" dirty="0"/>
              <a:t> repo - </a:t>
            </a:r>
            <a:r>
              <a:rPr lang="en-US" baseline="0" dirty="0" err="1"/>
              <a:t>WriteAheadLog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ABE5F-F599-2D45-BA28-FE8C2C66078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860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Zero Master Clustering</a:t>
            </a:r>
            <a:endParaRPr lang="en-US" baseline="0" dirty="0"/>
          </a:p>
          <a:p>
            <a:pPr marL="171450" indent="-171450">
              <a:buFontTx/>
              <a:buChar char="-"/>
            </a:pPr>
            <a:r>
              <a:rPr lang="en-US" baseline="0" dirty="0"/>
              <a:t>each node performs same task but on diff set of data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Nodes send heartbeat to cluster coordinator (elected)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UI can be connected on any node. Flow is in sync on all nodes.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Primary Node (elected) </a:t>
            </a:r>
            <a:r>
              <a:rPr lang="mr-IN" baseline="0" dirty="0"/>
              <a:t>–</a:t>
            </a:r>
            <a:r>
              <a:rPr lang="en-US" baseline="0" dirty="0"/>
              <a:t> Isolated Processors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Changes while node disconnected - Either no change or remove the node and change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Flow election on cluster startup: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 err="1"/>
              <a:t>upvoting</a:t>
            </a:r>
            <a:r>
              <a:rPr lang="en-US" baseline="0" dirty="0"/>
              <a:t> and incompatible ones are disconnected. 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‘empty flow’ winner only if all are empty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baseline="0" dirty="0"/>
              <a:t>So admin can delete </a:t>
            </a:r>
            <a:r>
              <a:rPr lang="en-US" baseline="0" dirty="0" err="1"/>
              <a:t>flow.xml.gz</a:t>
            </a:r>
            <a:r>
              <a:rPr lang="en-US" baseline="0" dirty="0"/>
              <a:t> if its incompatible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ABE5F-F599-2D45-BA28-FE8C2C66078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191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Show all</a:t>
            </a:r>
            <a:r>
              <a:rPr lang="en-US" baseline="0" dirty="0"/>
              <a:t> tabs and configurations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Context sensitive help everywhere</a:t>
            </a:r>
          </a:p>
          <a:p>
            <a:pPr marL="171450" indent="-171450">
              <a:buFontTx/>
              <a:buChar char="-"/>
            </a:pPr>
            <a:r>
              <a:rPr lang="en-US" dirty="0"/>
              <a:t>Provenance</a:t>
            </a:r>
            <a:r>
              <a:rPr lang="en-US" baseline="0" dirty="0"/>
              <a:t> </a:t>
            </a:r>
            <a:r>
              <a:rPr lang="mr-IN" baseline="0" dirty="0"/>
              <a:t>–</a:t>
            </a:r>
            <a:r>
              <a:rPr lang="en-US" baseline="0" dirty="0"/>
              <a:t> top level &amp; component level, lineage graph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7ABE5F-F599-2D45-BA28-FE8C2C66078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7417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757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CPE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4617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/blog/apache-kafka-vs-enterprise-service-bus-esb-friends-enemies-or-frenemies/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555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www.confluent.io</a:t>
            </a:r>
            <a:r>
              <a:rPr lang="en-US" dirty="0"/>
              <a:t>/blog/apache-kafka-vs-enterprise-service-bus-esb-friends-enemies-or-frenemies/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65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</p:spTree>
    <p:extLst>
      <p:ext uri="{BB962C8B-B14F-4D97-AF65-F5344CB8AC3E}">
        <p14:creationId xmlns:p14="http://schemas.microsoft.com/office/powerpoint/2010/main" val="83159279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 userDrawn="1"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8778034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/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 userDrawn="1"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09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 userDrawn="1"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 userDrawn="1"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 userDrawn="1"/>
        </p:nvSpPr>
        <p:spPr bwMode="auto">
          <a:xfrm>
            <a:off x="3708400" y="4888084"/>
            <a:ext cx="1727200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FA3-BCC3-B64B-8A0F-4E14A0916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F5E94-87C2-0B4C-93C3-337260B6B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678F-3363-2046-B221-0D8C9A7A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008-379D-634C-89E8-E1034E7088CE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0EA5-0E4D-AA45-B841-57B02118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E109-A321-7442-9B4A-EB081AB9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D23F-8DA5-BF40-A4E2-D625DC8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1084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FA36-A493-4348-9A1A-8BB0A23C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28B9-33C0-3648-B3D8-3CC05AF0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D1D3-DA39-D94D-96DA-F2756D80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008-379D-634C-89E8-E1034E7088CE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9485-1D6F-FA4B-85D0-C104B1DF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A7A7F-998A-434D-9288-CB5DD294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D23F-8DA5-BF40-A4E2-D625DC8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168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(Spacio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Layout (Tigh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6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4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2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7CD06AE-AB1E-C54E-B9A7-F9E7615353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8531859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2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54487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66178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3F4EFEA-C27D-E749-9610-370F044F22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223A7FD-0352-A04E-9C9C-2A8F77C33E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664518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 userDrawn="1"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 userDrawn="1"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 userDrawn="1"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 userDrawn="1"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 userDrawn="1"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 userDrawn="1"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326571"/>
            <a:ext cx="8674100" cy="4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26B47B4-6FED-BD4C-A1E9-06CA7B2420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051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EB56276-6613-ED4D-975E-1D745482F5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178" y="1497044"/>
            <a:ext cx="263474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B1313E-4E9C-4D4D-B1D8-CC06563CD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0371" y="1497044"/>
            <a:ext cx="265033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75EA6F2-B143-3843-9094-F0D6AD344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1379" y="1497044"/>
            <a:ext cx="265339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80C9721-B1FD-FB47-BBCA-3D1B1DF965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068" y="813480"/>
            <a:ext cx="6819532" cy="395287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tabLst>
                <a:tab pos="985838" algn="l"/>
              </a:tabLst>
              <a:defRPr lang="en-US" b="0" kern="1200" dirty="0">
                <a:solidFill>
                  <a:schemeClr val="accent4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b="0">
                <a:solidFill>
                  <a:schemeClr val="accent3"/>
                </a:solidFill>
              </a:defRPr>
            </a:lvl2pPr>
            <a:lvl3pPr>
              <a:defRPr b="0">
                <a:solidFill>
                  <a:schemeClr val="accent3"/>
                </a:solidFill>
              </a:defRPr>
            </a:lvl3pPr>
            <a:lvl4pPr>
              <a:defRPr b="0">
                <a:solidFill>
                  <a:schemeClr val="accent3"/>
                </a:solidFill>
              </a:defRPr>
            </a:lvl4pPr>
            <a:lvl5pPr>
              <a:defRPr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22C39AF-F6AE-764B-AC2C-20994E70688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57537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28B941B-17A7-6A4C-BBC1-2BD5A03492E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64023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2193750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7" name="Right Triangle 6"/>
          <p:cNvSpPr/>
          <p:nvPr userDrawn="1"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8" name="Group 7"/>
          <p:cNvGrpSpPr/>
          <p:nvPr userDrawn="1"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9" name="Rectangle 8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20813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952802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 userDrawn="1"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7" name="Right Triangle 6"/>
          <p:cNvSpPr/>
          <p:nvPr userDrawn="1"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400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" name="Espace réservé du titre 1"/>
          <p:cNvSpPr>
            <a:spLocks noGrp="1"/>
          </p:cNvSpPr>
          <p:nvPr userDrawn="1"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1" name="Espace réservé du contenu 2"/>
          <p:cNvSpPr>
            <a:spLocks noGrp="1"/>
          </p:cNvSpPr>
          <p:nvPr userDrawn="1"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2530301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7" name="Rectangle 26"/>
          <p:cNvSpPr/>
          <p:nvPr userDrawn="1"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4668519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9" name="Rectangle 28"/>
          <p:cNvSpPr/>
          <p:nvPr userDrawn="1"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6806738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/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NUL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0"/>
            <a:ext cx="8674100" cy="7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en-US" altLang="fr-FR" sz="700" noProof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en-US" altLang="fr-FR" sz="700" noProof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708400" y="4888084"/>
            <a:ext cx="1727200" cy="185756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noProof="0">
                <a:solidFill>
                  <a:schemeClr val="bg1">
                    <a:lumMod val="65000"/>
                  </a:schemeClr>
                </a:solidFill>
                <a:latin typeface="Arial" charset="0"/>
                <a:cs typeface="+mn-cs"/>
              </a:rPr>
              <a:t>CONFIDENTIAL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62" r:id="rId2"/>
    <p:sldLayoutId id="2147483967" r:id="rId3"/>
    <p:sldLayoutId id="2147483971" r:id="rId4"/>
    <p:sldLayoutId id="2147483963" r:id="rId5"/>
    <p:sldLayoutId id="2147483970" r:id="rId6"/>
    <p:sldLayoutId id="2147483969" r:id="rId7"/>
    <p:sldLayoutId id="2147483965" r:id="rId8"/>
    <p:sldLayoutId id="2147483966" r:id="rId9"/>
    <p:sldLayoutId id="2147483972" r:id="rId10"/>
    <p:sldLayoutId id="2147483957" r:id="rId11"/>
    <p:sldLayoutId id="2147483959" r:id="rId12"/>
    <p:sldLayoutId id="2147483960" r:id="rId13"/>
    <p:sldLayoutId id="2147483961" r:id="rId14"/>
    <p:sldLayoutId id="2147483964" r:id="rId15"/>
    <p:sldLayoutId id="2147483958" r:id="rId16"/>
    <p:sldLayoutId id="2147483968" r:id="rId17"/>
    <p:sldLayoutId id="2147483973" r:id="rId18"/>
    <p:sldLayoutId id="2147483974" r:id="rId19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9pPr>
    </p:titleStyle>
    <p:bodyStyle>
      <a:lvl1pPr marL="358775" indent="-180975" algn="l" defTabSz="457200" rtl="0" eaLnBrk="1" fontAlgn="base" hangingPunct="1">
        <a:spcBef>
          <a:spcPts val="1925"/>
        </a:spcBef>
        <a:spcAft>
          <a:spcPts val="47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b="1" kern="1200" dirty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fontAlgn="base" hangingPunct="1">
        <a:spcBef>
          <a:spcPts val="988"/>
        </a:spcBef>
        <a:spcAft>
          <a:spcPct val="0"/>
        </a:spcAft>
        <a:buSzPct val="100000"/>
        <a:buBlip>
          <a:blip r:embed="rId22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fontAlgn="base" hangingPunct="1">
        <a:spcBef>
          <a:spcPts val="1563"/>
        </a:spcBef>
        <a:spcAft>
          <a:spcPct val="0"/>
        </a:spcAft>
        <a:buSzPct val="100000"/>
        <a:buFont typeface="Lucida Grande"/>
        <a:buChar char="-"/>
        <a:defRPr sz="1500" kern="1200">
          <a:solidFill>
            <a:srgbClr val="50505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nifi.apache.org/docs/nifi-docs/html/nifi-in-depth.html" TargetMode="External"/><Relationship Id="rId2" Type="http://schemas.openxmlformats.org/officeDocument/2006/relationships/hyperlink" Target="https://nifi.apache.org/doc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unity.hortonworks.com/content/kbentry/109629/how-to-achieve-better-load-balancing-using-nifis-s.html" TargetMode="External"/><Relationship Id="rId4" Type="http://schemas.openxmlformats.org/officeDocument/2006/relationships/hyperlink" Target="https://hortonworks.com/tutorial/analyze-transit-patterns-with-apache-nifi/" TargetMode="Externa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Ingestion &amp; Collection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Module 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54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Guaranteed Delivery</a:t>
            </a:r>
          </a:p>
          <a:p>
            <a:r>
              <a:rPr lang="en-US" dirty="0"/>
              <a:t>Data buffering – back pressure &amp; pressure release</a:t>
            </a:r>
          </a:p>
          <a:p>
            <a:r>
              <a:rPr lang="en-US" dirty="0"/>
              <a:t>Prioritized queuing</a:t>
            </a:r>
          </a:p>
          <a:p>
            <a:r>
              <a:rPr lang="en-US" dirty="0"/>
              <a:t>Visual Command and Control</a:t>
            </a:r>
          </a:p>
          <a:p>
            <a:r>
              <a:rPr lang="en-US" dirty="0"/>
              <a:t>Flow Templates</a:t>
            </a:r>
          </a:p>
          <a:p>
            <a:r>
              <a:rPr lang="en-US" dirty="0"/>
              <a:t>Data Provenance (lineage)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Security: Encryption, Authentication &amp; Authorization (not explored)</a:t>
            </a:r>
          </a:p>
        </p:txBody>
      </p:sp>
    </p:spTree>
    <p:extLst>
      <p:ext uri="{BB962C8B-B14F-4D97-AF65-F5344CB8AC3E}">
        <p14:creationId xmlns:p14="http://schemas.microsoft.com/office/powerpoint/2010/main" val="1785373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pic>
        <p:nvPicPr>
          <p:cNvPr id="3" name="Picture 2" descr="zero-master-nod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105"/>
            <a:ext cx="9144000" cy="4116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085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3" name="Picture 2" descr="zero-master-cluste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89105"/>
            <a:ext cx="9144000" cy="402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3185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failure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Nodes have no knowledge of </a:t>
            </a:r>
            <a:r>
              <a:rPr lang="en-US" dirty="0" err="1"/>
              <a:t>FlowFiles</a:t>
            </a:r>
            <a:r>
              <a:rPr lang="en-US" dirty="0"/>
              <a:t> queued on other nodes</a:t>
            </a:r>
          </a:p>
          <a:p>
            <a:r>
              <a:rPr lang="en-US" dirty="0"/>
              <a:t>If a node goes down, the </a:t>
            </a:r>
            <a:r>
              <a:rPr lang="en-US" dirty="0" err="1"/>
              <a:t>FlowFiles</a:t>
            </a:r>
            <a:r>
              <a:rPr lang="en-US" dirty="0"/>
              <a:t> queued on it will be in its repos</a:t>
            </a:r>
          </a:p>
          <a:p>
            <a:r>
              <a:rPr lang="en-US" dirty="0"/>
              <a:t>When its brought back online, it’ll continue processing.</a:t>
            </a:r>
          </a:p>
          <a:p>
            <a:r>
              <a:rPr lang="en-US" dirty="0"/>
              <a:t>Two options as of now to achieve node failure HA</a:t>
            </a:r>
          </a:p>
          <a:p>
            <a:pPr lvl="1"/>
            <a:r>
              <a:rPr lang="en-US" dirty="0"/>
              <a:t>Use RAID </a:t>
            </a:r>
          </a:p>
          <a:p>
            <a:pPr lvl="1"/>
            <a:r>
              <a:rPr lang="en-US" dirty="0"/>
              <a:t>Bring up a new node and use repositories from the down node.</a:t>
            </a:r>
          </a:p>
          <a:p>
            <a:r>
              <a:rPr lang="en-US" dirty="0"/>
              <a:t>Data HA across </a:t>
            </a:r>
            <a:r>
              <a:rPr lang="en-US" dirty="0" err="1"/>
              <a:t>NiFi</a:t>
            </a:r>
            <a:r>
              <a:rPr lang="en-US" dirty="0"/>
              <a:t> nodes is a future roadmap item.</a:t>
            </a:r>
          </a:p>
        </p:txBody>
      </p:sp>
    </p:spTree>
    <p:extLst>
      <p:ext uri="{BB962C8B-B14F-4D97-AF65-F5344CB8AC3E}">
        <p14:creationId xmlns:p14="http://schemas.microsoft.com/office/powerpoint/2010/main" val="12405564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667" y="978175"/>
            <a:ext cx="8525893" cy="3754923"/>
          </a:xfrm>
        </p:spPr>
        <p:txBody>
          <a:bodyPr/>
          <a:lstStyle/>
          <a:p>
            <a:r>
              <a:rPr lang="en-US" dirty="0"/>
              <a:t>IO</a:t>
            </a:r>
          </a:p>
          <a:p>
            <a:pPr lvl="1"/>
            <a:r>
              <a:rPr lang="en-US" dirty="0"/>
              <a:t>Depends on system configuration and jobs</a:t>
            </a:r>
          </a:p>
          <a:p>
            <a:pPr lvl="1"/>
            <a:r>
              <a:rPr lang="en-US" dirty="0"/>
              <a:t>For a typical out of the box default </a:t>
            </a:r>
            <a:r>
              <a:rPr lang="en-US" dirty="0" err="1"/>
              <a:t>config</a:t>
            </a:r>
            <a:r>
              <a:rPr lang="en-US" dirty="0"/>
              <a:t>, with a 50 MB/second read/write rate of disks in a server, </a:t>
            </a:r>
            <a:r>
              <a:rPr lang="en-US" dirty="0" err="1"/>
              <a:t>NiFi</a:t>
            </a:r>
            <a:r>
              <a:rPr lang="en-US" dirty="0"/>
              <a:t> reaches 100 MB/second or more of throughput</a:t>
            </a:r>
          </a:p>
          <a:p>
            <a:pPr lvl="1"/>
            <a:r>
              <a:rPr lang="en-US" dirty="0"/>
              <a:t>Linear growth expected for each physical partition and content repository added to </a:t>
            </a:r>
            <a:r>
              <a:rPr lang="en-US" dirty="0" err="1"/>
              <a:t>NiFi</a:t>
            </a:r>
            <a:endParaRPr lang="en-US" dirty="0"/>
          </a:p>
          <a:p>
            <a:r>
              <a:rPr lang="en-US" dirty="0"/>
              <a:t>CPU</a:t>
            </a:r>
          </a:p>
          <a:p>
            <a:pPr lvl="1"/>
            <a:r>
              <a:rPr lang="en-US" dirty="0"/>
              <a:t>Flow controller can be configured for threads, settings depend on host system</a:t>
            </a:r>
          </a:p>
          <a:p>
            <a:r>
              <a:rPr lang="en-US" dirty="0"/>
              <a:t>RAM</a:t>
            </a:r>
          </a:p>
          <a:p>
            <a:pPr lvl="1"/>
            <a:r>
              <a:rPr lang="en-US" dirty="0"/>
              <a:t>Limited to memory afforded by JVM</a:t>
            </a:r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nifi.apache.org</a:t>
            </a:r>
            <a:r>
              <a:rPr lang="en-US" dirty="0"/>
              <a:t>/docs/</a:t>
            </a:r>
            <a:r>
              <a:rPr lang="en-US" dirty="0" err="1"/>
              <a:t>nifi</a:t>
            </a:r>
            <a:r>
              <a:rPr lang="en-US" dirty="0"/>
              <a:t>-docs/html/overview.html#performance-expectations-and-characteristics-of-nifi</a:t>
            </a:r>
          </a:p>
        </p:txBody>
      </p:sp>
    </p:spTree>
    <p:extLst>
      <p:ext uri="{BB962C8B-B14F-4D97-AF65-F5344CB8AC3E}">
        <p14:creationId xmlns:p14="http://schemas.microsoft.com/office/powerpoint/2010/main" val="34153583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Components in detail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Processor</a:t>
            </a:r>
          </a:p>
          <a:p>
            <a:pPr lvl="1"/>
            <a:r>
              <a:rPr lang="en-US" dirty="0"/>
              <a:t>Commonly used processors - https://</a:t>
            </a:r>
            <a:r>
              <a:rPr lang="en-US" dirty="0" err="1"/>
              <a:t>nifi.apache.org</a:t>
            </a:r>
            <a:r>
              <a:rPr lang="en-US" dirty="0"/>
              <a:t>/docs/</a:t>
            </a:r>
            <a:r>
              <a:rPr lang="en-US" dirty="0" err="1"/>
              <a:t>nifi</a:t>
            </a:r>
            <a:r>
              <a:rPr lang="en-US" dirty="0"/>
              <a:t>-docs/html/</a:t>
            </a:r>
            <a:r>
              <a:rPr lang="en-US" dirty="0" err="1"/>
              <a:t>getting-started.html#what-processors-are-available</a:t>
            </a:r>
            <a:endParaRPr lang="en-US" dirty="0"/>
          </a:p>
          <a:p>
            <a:r>
              <a:rPr lang="en-US" dirty="0"/>
              <a:t>Connector</a:t>
            </a:r>
          </a:p>
          <a:p>
            <a:r>
              <a:rPr lang="en-US" dirty="0"/>
              <a:t>Process Group</a:t>
            </a:r>
          </a:p>
          <a:p>
            <a:r>
              <a:rPr lang="en-US" dirty="0"/>
              <a:t>Flow Controller</a:t>
            </a:r>
          </a:p>
          <a:p>
            <a:r>
              <a:rPr lang="en-US" dirty="0"/>
              <a:t>Provenance</a:t>
            </a:r>
          </a:p>
        </p:txBody>
      </p:sp>
    </p:spTree>
    <p:extLst>
      <p:ext uri="{BB962C8B-B14F-4D97-AF65-F5344CB8AC3E}">
        <p14:creationId xmlns:p14="http://schemas.microsoft.com/office/powerpoint/2010/main" val="1984363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more control through </a:t>
            </a:r>
            <a:r>
              <a:rPr lang="en-US" dirty="0" err="1"/>
              <a:t>Flowfile</a:t>
            </a:r>
            <a:r>
              <a:rPr lang="en-US" dirty="0"/>
              <a:t> attributes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Routing on basis of attribute (e.g. </a:t>
            </a:r>
            <a:r>
              <a:rPr lang="en-US" dirty="0" err="1"/>
              <a:t>RouteOnAttribute</a:t>
            </a:r>
            <a:r>
              <a:rPr lang="en-US" dirty="0"/>
              <a:t> processor)</a:t>
            </a:r>
          </a:p>
          <a:p>
            <a:r>
              <a:rPr lang="en-US" dirty="0"/>
              <a:t>Processor </a:t>
            </a:r>
            <a:r>
              <a:rPr lang="en-US" dirty="0" err="1"/>
              <a:t>config</a:t>
            </a:r>
            <a:r>
              <a:rPr lang="en-US" dirty="0"/>
              <a:t> on basis of attribute (e.g. </a:t>
            </a:r>
            <a:r>
              <a:rPr lang="en-US" dirty="0" err="1"/>
              <a:t>PutFile</a:t>
            </a:r>
            <a:r>
              <a:rPr lang="en-US" dirty="0"/>
              <a:t> processor)</a:t>
            </a:r>
          </a:p>
          <a:p>
            <a:r>
              <a:rPr lang="en-US" dirty="0"/>
              <a:t>Add/Update attributes (e.g. </a:t>
            </a:r>
            <a:r>
              <a:rPr lang="en-US" dirty="0" err="1"/>
              <a:t>UpdateAttribute</a:t>
            </a:r>
            <a:r>
              <a:rPr lang="en-US" dirty="0"/>
              <a:t> processor)</a:t>
            </a:r>
          </a:p>
          <a:p>
            <a:r>
              <a:rPr lang="en-US" dirty="0"/>
              <a:t>Read attributes </a:t>
            </a:r>
            <a:r>
              <a:rPr lang="mr-IN" dirty="0"/>
              <a:t>(use NiFi Expression Language)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2998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Expression Language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ourier"/>
                <a:cs typeface="Courier"/>
              </a:rPr>
              <a:t>${filename}</a:t>
            </a:r>
          </a:p>
          <a:p>
            <a:r>
              <a:rPr lang="en-US" dirty="0">
                <a:latin typeface="Courier"/>
                <a:cs typeface="Courier"/>
              </a:rPr>
              <a:t>${</a:t>
            </a:r>
            <a:r>
              <a:rPr lang="en-US" dirty="0" err="1">
                <a:latin typeface="Courier"/>
                <a:cs typeface="Courier"/>
              </a:rPr>
              <a:t>uuid</a:t>
            </a:r>
            <a:r>
              <a:rPr lang="en-US" dirty="0">
                <a:latin typeface="Courier"/>
                <a:cs typeface="Courier"/>
              </a:rPr>
              <a:t>}</a:t>
            </a:r>
          </a:p>
          <a:p>
            <a:r>
              <a:rPr lang="en-US" dirty="0">
                <a:latin typeface="Courier"/>
                <a:cs typeface="Courier"/>
              </a:rPr>
              <a:t>${‘Attribute name with space or $</a:t>
            </a:r>
            <a:r>
              <a:rPr lang="en-US" dirty="0" err="1">
                <a:latin typeface="Courier"/>
                <a:cs typeface="Courier"/>
              </a:rPr>
              <a:t>pec</a:t>
            </a:r>
            <a:r>
              <a:rPr lang="en-US" dirty="0">
                <a:latin typeface="Courier"/>
                <a:cs typeface="Courier"/>
              </a:rPr>
              <a:t>!@l characters’}</a:t>
            </a:r>
          </a:p>
          <a:p>
            <a:r>
              <a:rPr lang="en-US" dirty="0">
                <a:latin typeface="Courier"/>
                <a:cs typeface="Courier"/>
              </a:rPr>
              <a:t>${</a:t>
            </a:r>
            <a:r>
              <a:rPr lang="en-US" dirty="0" err="1">
                <a:latin typeface="Courier"/>
                <a:cs typeface="Courier"/>
              </a:rPr>
              <a:t>filename:toLower</a:t>
            </a:r>
            <a:r>
              <a:rPr lang="en-US" dirty="0">
                <a:latin typeface="Courier"/>
                <a:cs typeface="Courier"/>
              </a:rPr>
              <a:t>():contains(‘r’)}</a:t>
            </a:r>
          </a:p>
          <a:p>
            <a:r>
              <a:rPr lang="en-US" dirty="0">
                <a:latin typeface="Courier"/>
                <a:cs typeface="Courier"/>
              </a:rPr>
              <a:t>${attr1:equals(${attr2})}</a:t>
            </a:r>
          </a:p>
          <a:p>
            <a:endParaRPr lang="en-US" dirty="0">
              <a:latin typeface="Courier"/>
              <a:cs typeface="Courier"/>
            </a:endParaRPr>
          </a:p>
          <a:p>
            <a:r>
              <a:rPr lang="en-US" dirty="0">
                <a:latin typeface="+mn-lt"/>
                <a:cs typeface="Courier"/>
              </a:rPr>
              <a:t>https://</a:t>
            </a:r>
            <a:r>
              <a:rPr lang="en-US" dirty="0" err="1">
                <a:latin typeface="+mn-lt"/>
                <a:cs typeface="Courier"/>
              </a:rPr>
              <a:t>nifi.apache.org</a:t>
            </a:r>
            <a:r>
              <a:rPr lang="en-US" dirty="0">
                <a:latin typeface="+mn-lt"/>
                <a:cs typeface="Courier"/>
              </a:rPr>
              <a:t>/docs/</a:t>
            </a:r>
            <a:r>
              <a:rPr lang="en-US" dirty="0" err="1">
                <a:latin typeface="+mn-lt"/>
                <a:cs typeface="Courier"/>
              </a:rPr>
              <a:t>nifi</a:t>
            </a:r>
            <a:r>
              <a:rPr lang="en-US" dirty="0">
                <a:latin typeface="+mn-lt"/>
                <a:cs typeface="Courier"/>
              </a:rPr>
              <a:t>-docs/html/expression-language-</a:t>
            </a:r>
            <a:r>
              <a:rPr lang="en-US" dirty="0" err="1">
                <a:latin typeface="+mn-lt"/>
                <a:cs typeface="Courier"/>
              </a:rPr>
              <a:t>guide.html</a:t>
            </a:r>
            <a:endParaRPr lang="en-US" dirty="0"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1310688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</a:t>
            </a:r>
            <a:r>
              <a:rPr lang="en-US" dirty="0" err="1"/>
              <a:t>NiFi</a:t>
            </a:r>
            <a:r>
              <a:rPr lang="en-US" dirty="0"/>
              <a:t> elements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Templates </a:t>
            </a:r>
            <a:r>
              <a:rPr lang="mr-IN" dirty="0"/>
              <a:t>–</a:t>
            </a:r>
            <a:r>
              <a:rPr lang="en-US" dirty="0"/>
              <a:t> Export, Import, Instantiate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Top level menu</a:t>
            </a:r>
          </a:p>
          <a:p>
            <a:pPr marL="692150" lvl="2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Summary, Counters, Controller settings, Cluster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Controller Services </a:t>
            </a:r>
            <a:r>
              <a:rPr lang="mr-IN" dirty="0"/>
              <a:t>–</a:t>
            </a:r>
            <a:r>
              <a:rPr lang="en-US" dirty="0"/>
              <a:t> scope, creating, enabling, disabling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endParaRPr lang="en-US" dirty="0"/>
          </a:p>
          <a:p>
            <a:pPr marL="692150" lvl="2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471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</a:t>
            </a:r>
            <a:r>
              <a:rPr lang="en-US" dirty="0" err="1"/>
              <a:t>learnings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file</a:t>
            </a:r>
          </a:p>
          <a:p>
            <a:r>
              <a:rPr lang="en-US" dirty="0"/>
              <a:t>Generalizing deployment</a:t>
            </a:r>
          </a:p>
          <a:p>
            <a:r>
              <a:rPr lang="en-US" dirty="0" err="1"/>
              <a:t>NiFi</a:t>
            </a:r>
            <a:r>
              <a:rPr lang="en-US" dirty="0"/>
              <a:t> with Load Balancer / </a:t>
            </a:r>
            <a:r>
              <a:rPr lang="en-US" dirty="0" err="1"/>
              <a:t>HAProxy</a:t>
            </a:r>
            <a:endParaRPr lang="en-US" dirty="0"/>
          </a:p>
          <a:p>
            <a:pPr lvl="1"/>
            <a:r>
              <a:rPr lang="en-US" dirty="0"/>
              <a:t>UI can be accessed on any node - but would you want to change UI </a:t>
            </a:r>
            <a:r>
              <a:rPr lang="en-US" dirty="0" err="1"/>
              <a:t>url</a:t>
            </a:r>
            <a:r>
              <a:rPr lang="en-US" dirty="0"/>
              <a:t> ?</a:t>
            </a:r>
          </a:p>
          <a:p>
            <a:pPr lvl="1"/>
            <a:r>
              <a:rPr lang="en-US" dirty="0"/>
              <a:t>Remote Process group’s endpoint can be any node - but what that node fails ?</a:t>
            </a:r>
          </a:p>
          <a:p>
            <a:pPr lvl="1"/>
            <a:r>
              <a:rPr lang="en-US" dirty="0" err="1"/>
              <a:t>ListenXXX</a:t>
            </a:r>
            <a:r>
              <a:rPr lang="en-US" dirty="0"/>
              <a:t> component on primary node - what happens to client if node fails ?</a:t>
            </a:r>
          </a:p>
        </p:txBody>
      </p:sp>
    </p:spTree>
    <p:extLst>
      <p:ext uri="{BB962C8B-B14F-4D97-AF65-F5344CB8AC3E}">
        <p14:creationId xmlns:p14="http://schemas.microsoft.com/office/powerpoint/2010/main" val="428119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DataFlow</a:t>
            </a:r>
            <a:r>
              <a:rPr lang="en-US" dirty="0"/>
              <a:t> ?</a:t>
            </a:r>
          </a:p>
          <a:p>
            <a:r>
              <a:rPr lang="en-US" dirty="0"/>
              <a:t>What is </a:t>
            </a:r>
            <a:r>
              <a:rPr lang="en-US" dirty="0" err="1"/>
              <a:t>NiFi</a:t>
            </a:r>
            <a:endParaRPr lang="en-US" dirty="0"/>
          </a:p>
          <a:p>
            <a:r>
              <a:rPr lang="en-US" dirty="0"/>
              <a:t>Architecture</a:t>
            </a:r>
          </a:p>
          <a:p>
            <a:r>
              <a:rPr lang="en-US" dirty="0" err="1"/>
              <a:t>NiFi</a:t>
            </a:r>
            <a:r>
              <a:rPr lang="en-US" dirty="0"/>
              <a:t> Components</a:t>
            </a:r>
          </a:p>
          <a:p>
            <a:r>
              <a:rPr lang="en-US" dirty="0"/>
              <a:t>Example flows</a:t>
            </a:r>
          </a:p>
        </p:txBody>
      </p:sp>
    </p:spTree>
    <p:extLst>
      <p:ext uri="{BB962C8B-B14F-4D97-AF65-F5344CB8AC3E}">
        <p14:creationId xmlns:p14="http://schemas.microsoft.com/office/powerpoint/2010/main" val="2939925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flows in action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sample-app flow</a:t>
            </a:r>
          </a:p>
          <a:p>
            <a:pPr lvl="1"/>
            <a:r>
              <a:rPr lang="en-US" dirty="0"/>
              <a:t>Schema registry usage</a:t>
            </a:r>
          </a:p>
          <a:p>
            <a:r>
              <a:rPr lang="en-US" dirty="0"/>
              <a:t>Transit pattern tutorial</a:t>
            </a:r>
          </a:p>
          <a:p>
            <a:r>
              <a:rPr lang="en-US" dirty="0"/>
              <a:t>Remote Process group</a:t>
            </a:r>
          </a:p>
          <a:p>
            <a:pPr lvl="1"/>
            <a:r>
              <a:rPr lang="en-US" dirty="0"/>
              <a:t>Load balancing using </a:t>
            </a:r>
            <a:r>
              <a:rPr lang="en-US" dirty="0" err="1"/>
              <a:t>NiFi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8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 In </a:t>
            </a:r>
            <a:r>
              <a:rPr lang="en-US" dirty="0" err="1"/>
              <a:t>Nifi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00" y="977900"/>
            <a:ext cx="6354975" cy="3878263"/>
          </a:xfrm>
        </p:spPr>
      </p:pic>
    </p:spTree>
    <p:extLst>
      <p:ext uri="{BB962C8B-B14F-4D97-AF65-F5344CB8AC3E}">
        <p14:creationId xmlns:p14="http://schemas.microsoft.com/office/powerpoint/2010/main" val="150753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Apache </a:t>
            </a:r>
            <a:r>
              <a:rPr lang="en-US" dirty="0" err="1"/>
              <a:t>kafka</a:t>
            </a:r>
            <a:endParaRPr lang="en-US" dirty="0"/>
          </a:p>
        </p:txBody>
      </p:sp>
      <p:pic>
        <p:nvPicPr>
          <p:cNvPr id="4" name="Content Placeholder 3" descr="Apachekafk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060557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 descr="kafkaAsaDataBu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0085" y="0"/>
            <a:ext cx="3970715" cy="5143500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Used As </a:t>
            </a:r>
            <a:r>
              <a:rPr lang="en-US" dirty="0" err="1"/>
              <a:t>DataBus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537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EA454FE-D22F-AE4D-8C5B-4873C44A2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: </a:t>
            </a:r>
            <a:r>
              <a:rPr lang="en-US" dirty="0" err="1"/>
              <a:t>SampleApp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5482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479C3-C390-9144-98E5-03D11E19A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6F182-0B77-6C4F-B185-57DFAF0B8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goal of this project is to demonstrate how a typical big data application can be built using the </a:t>
            </a:r>
            <a:r>
              <a:rPr lang="en-IN" dirty="0" err="1"/>
              <a:t>Guavus</a:t>
            </a:r>
            <a:r>
              <a:rPr lang="en-IN" dirty="0"/>
              <a:t> provided core libraries and easily deployed to run on </a:t>
            </a:r>
            <a:r>
              <a:rPr lang="en-IN" dirty="0" err="1"/>
              <a:t>Guavus</a:t>
            </a:r>
            <a:r>
              <a:rPr lang="en-IN" dirty="0"/>
              <a:t> Reflex Platform.</a:t>
            </a:r>
          </a:p>
          <a:p>
            <a:endParaRPr lang="en-IN" dirty="0"/>
          </a:p>
          <a:p>
            <a:r>
              <a:rPr lang="en-IN" dirty="0"/>
              <a:t>In this section, we focus on </a:t>
            </a:r>
            <a:r>
              <a:rPr lang="en-IN" b="1" dirty="0"/>
              <a:t>ingestion</a:t>
            </a:r>
            <a:r>
              <a:rPr lang="en-IN" dirty="0"/>
              <a:t> and </a:t>
            </a:r>
            <a:r>
              <a:rPr lang="en-IN" b="1" dirty="0"/>
              <a:t>collection</a:t>
            </a:r>
            <a:r>
              <a:rPr lang="en-IN" dirty="0"/>
              <a:t> of data using </a:t>
            </a:r>
            <a:r>
              <a:rPr lang="en-IN" b="1" dirty="0" err="1"/>
              <a:t>NiFi</a:t>
            </a:r>
            <a:r>
              <a:rPr lang="en-IN" dirty="0"/>
              <a:t>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907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4905B-B73C-6343-A5A2-DAF69209C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SampleApp</a:t>
            </a:r>
            <a:r>
              <a:rPr lang="en-US" dirty="0"/>
              <a:t>: revisit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0A3EF-7ACC-FB48-BD5B-8B8EDC2B6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This application demonstrates a simple use case of retrieving Airport delay data from </a:t>
            </a:r>
            <a:r>
              <a:rPr lang="en-IN" dirty="0" err="1"/>
              <a:t>FlightAware</a:t>
            </a:r>
            <a:r>
              <a:rPr lang="en-IN" dirty="0"/>
              <a:t> </a:t>
            </a:r>
            <a:r>
              <a:rPr lang="en-IN" dirty="0" err="1"/>
              <a:t>WebService</a:t>
            </a:r>
            <a:r>
              <a:rPr lang="en-IN" dirty="0"/>
              <a:t> as </a:t>
            </a:r>
            <a:r>
              <a:rPr lang="en-IN" dirty="0">
                <a:latin typeface="Avenir Next Condensed" panose="020B0506020202020204" pitchFamily="34" charset="0"/>
              </a:rPr>
              <a:t>{time, airport, temperature, </a:t>
            </a:r>
            <a:r>
              <a:rPr lang="en-IN" dirty="0" err="1">
                <a:latin typeface="Avenir Next Condensed" panose="020B0506020202020204" pitchFamily="34" charset="0"/>
              </a:rPr>
              <a:t>delayDuration</a:t>
            </a:r>
            <a:r>
              <a:rPr lang="en-IN" dirty="0">
                <a:latin typeface="Avenir Next Condensed" panose="020B0506020202020204" pitchFamily="34" charset="0"/>
              </a:rPr>
              <a:t>}</a:t>
            </a:r>
            <a:r>
              <a:rPr lang="en-IN" dirty="0"/>
              <a:t> and then finding the Anomalous points within this data set. </a:t>
            </a:r>
          </a:p>
          <a:p>
            <a:endParaRPr lang="en-IN" dirty="0"/>
          </a:p>
          <a:p>
            <a:r>
              <a:rPr lang="en-IN" dirty="0"/>
              <a:t>Here, anomalous points represent those data sets which completely deviate from the regular pattern seen for a particular airport. </a:t>
            </a:r>
          </a:p>
          <a:p>
            <a:endParaRPr lang="en-IN" dirty="0"/>
          </a:p>
          <a:p>
            <a:r>
              <a:rPr lang="en-IN" dirty="0"/>
              <a:t>Such data sets can be highlighted for taking further actions like investigating reasons for un-expected delays caused at any given airport and taking prompt corrective action.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653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16047-3AB9-EC41-BE2F-615184F39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Phases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D48CB5-D900-DB40-8A85-E3175F21F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application can be divided in the following phases: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Ingestion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Store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Processing</a:t>
            </a:r>
          </a:p>
          <a:p>
            <a:pPr marL="1028700" lvl="2" indent="-342900">
              <a:buFont typeface="+mj-lt"/>
              <a:buAutoNum type="alphaLcPeriod"/>
            </a:pPr>
            <a:r>
              <a:rPr lang="en-US" dirty="0"/>
              <a:t>Enrichment</a:t>
            </a:r>
          </a:p>
          <a:p>
            <a:pPr marL="1028700" lvl="2" indent="-342900">
              <a:buFont typeface="+mj-lt"/>
              <a:buAutoNum type="alphaLcPeriod"/>
            </a:pPr>
            <a:r>
              <a:rPr lang="en-US" dirty="0"/>
              <a:t>Anomaly Detection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Serve</a:t>
            </a:r>
          </a:p>
          <a:p>
            <a:pPr marL="685800" lvl="1" indent="-342900">
              <a:buFont typeface="+mj-lt"/>
              <a:buAutoNum type="arabicPeriod"/>
            </a:pPr>
            <a:r>
              <a:rPr lang="en-US" dirty="0"/>
              <a:t>Deploy</a:t>
            </a:r>
          </a:p>
          <a:p>
            <a:pPr lvl="1"/>
            <a:endParaRPr lang="en-US" dirty="0"/>
          </a:p>
          <a:p>
            <a:r>
              <a:rPr lang="en-US" dirty="0"/>
              <a:t>In the following section, we will decompose and talk about the implementation of each phase.</a:t>
            </a:r>
          </a:p>
        </p:txBody>
      </p:sp>
    </p:spTree>
    <p:extLst>
      <p:ext uri="{BB962C8B-B14F-4D97-AF65-F5344CB8AC3E}">
        <p14:creationId xmlns:p14="http://schemas.microsoft.com/office/powerpoint/2010/main" val="4690181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2E69B-BF29-7344-9EF9-A12218250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Picture: Ingestion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3CD5320-3070-C74E-B720-7B7309071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877" y="1369219"/>
            <a:ext cx="200224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832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5B17D-ED25-9947-AC02-552EC6F51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Processing &amp; Serve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00E39C-D3D5-A64E-9E57-795069DE26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773742"/>
            <a:ext cx="7886700" cy="245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499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ic11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>
            <a:fillRect/>
          </a:stretch>
        </p:blipFill>
        <p:spPr>
          <a:xfrm>
            <a:off x="266700" y="789105"/>
            <a:ext cx="8525893" cy="3530763"/>
          </a:xfrm>
        </p:spPr>
      </p:pic>
    </p:spTree>
    <p:extLst>
      <p:ext uri="{BB962C8B-B14F-4D97-AF65-F5344CB8AC3E}">
        <p14:creationId xmlns:p14="http://schemas.microsoft.com/office/powerpoint/2010/main" val="42583070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9A019-FD07-A142-A3E2-94AEEEC3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7F531-0697-E44C-A68F-FBEE1D7CF5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Ansible Playbooks/Roles.</a:t>
            </a:r>
          </a:p>
        </p:txBody>
      </p:sp>
    </p:spTree>
    <p:extLst>
      <p:ext uri="{BB962C8B-B14F-4D97-AF65-F5344CB8AC3E}">
        <p14:creationId xmlns:p14="http://schemas.microsoft.com/office/powerpoint/2010/main" val="19681290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147B-6D1A-5346-B998-72E06741C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Ingestion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8AAB5-F27C-0E43-BF20-8877AE484F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In </a:t>
            </a:r>
            <a:r>
              <a:rPr lang="en-IN" dirty="0" err="1"/>
              <a:t>Guavus</a:t>
            </a:r>
            <a:r>
              <a:rPr lang="en-IN" dirty="0"/>
              <a:t> platform, the data needs to be ingested into </a:t>
            </a:r>
            <a:r>
              <a:rPr lang="en-IN" b="1" dirty="0"/>
              <a:t>Kafka cluster</a:t>
            </a:r>
            <a:r>
              <a:rPr lang="en-IN" dirty="0"/>
              <a:t> (hosted on </a:t>
            </a:r>
            <a:r>
              <a:rPr lang="en-IN" dirty="0" err="1"/>
              <a:t>Guavus</a:t>
            </a:r>
            <a:r>
              <a:rPr lang="en-IN" dirty="0"/>
              <a:t> Platform nodes). </a:t>
            </a:r>
          </a:p>
          <a:p>
            <a:endParaRPr lang="en-IN" dirty="0"/>
          </a:p>
          <a:p>
            <a:r>
              <a:rPr lang="en-IN" dirty="0"/>
              <a:t>Therefore, any tool(like </a:t>
            </a:r>
            <a:r>
              <a:rPr lang="en-IN" b="1" dirty="0" err="1"/>
              <a:t>NiFi</a:t>
            </a:r>
            <a:r>
              <a:rPr lang="en-IN" dirty="0"/>
              <a:t>, </a:t>
            </a:r>
            <a:r>
              <a:rPr lang="en-IN" b="1" dirty="0" err="1"/>
              <a:t>Talend</a:t>
            </a:r>
            <a:r>
              <a:rPr lang="en-IN" dirty="0"/>
              <a:t>, </a:t>
            </a:r>
            <a:r>
              <a:rPr lang="en-IN" b="1" dirty="0"/>
              <a:t>Flume</a:t>
            </a:r>
            <a:r>
              <a:rPr lang="en-IN" dirty="0"/>
              <a:t> etc) being used to ingest data should support pulling data from CPE (or support handling of data being pushed to it by CPE) and writing it into </a:t>
            </a:r>
            <a:r>
              <a:rPr lang="en-IN" b="1" dirty="0"/>
              <a:t>Kafka</a:t>
            </a:r>
            <a:r>
              <a:rPr lang="en-IN" dirty="0"/>
              <a:t>.</a:t>
            </a:r>
          </a:p>
          <a:p>
            <a:endParaRPr lang="en-IN" dirty="0"/>
          </a:p>
          <a:p>
            <a:r>
              <a:rPr lang="en-IN" dirty="0"/>
              <a:t>We </a:t>
            </a:r>
            <a:r>
              <a:rPr lang="en-US" dirty="0"/>
              <a:t>will be using </a:t>
            </a:r>
            <a:r>
              <a:rPr lang="en-US" b="1" dirty="0" err="1"/>
              <a:t>NiFi</a:t>
            </a:r>
            <a:r>
              <a:rPr lang="en-US" dirty="0"/>
              <a:t> for the Sample Application purposes. But you are free to choose any ingestion tool of your choice.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69782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0177B-6154-4243-BFF8-2012BD62F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28AC26-747F-CB44-BECF-DACEF8F9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Input data from CSV files continuously (Python Data Simulator).</a:t>
            </a:r>
          </a:p>
          <a:p>
            <a:pPr marL="385763" indent="-385763">
              <a:buFont typeface="+mj-lt"/>
              <a:buAutoNum type="arabicPeriod"/>
            </a:pPr>
            <a:r>
              <a:rPr lang="en-IN" dirty="0"/>
              <a:t>The schema to decode this input data as CSV is read from HDP Schema Registry.</a:t>
            </a:r>
          </a:p>
          <a:p>
            <a:pPr marL="385763" indent="-385763">
              <a:buFont typeface="+mj-lt"/>
              <a:buAutoNum type="arabicPeriod"/>
            </a:pPr>
            <a:r>
              <a:rPr lang="en-IN" dirty="0"/>
              <a:t>The same schema is used to serialize each record in Apache </a:t>
            </a:r>
            <a:r>
              <a:rPr lang="en-IN" b="1" dirty="0"/>
              <a:t>Avro</a:t>
            </a:r>
            <a:r>
              <a:rPr lang="en-IN" dirty="0"/>
              <a:t> Format and written into </a:t>
            </a:r>
            <a:r>
              <a:rPr lang="en-IN" b="1" dirty="0"/>
              <a:t>Kafka</a:t>
            </a:r>
            <a:r>
              <a:rPr lang="en-IN" dirty="0"/>
              <a:t>.</a:t>
            </a:r>
          </a:p>
          <a:p>
            <a:pPr marL="0" indent="0">
              <a:buNone/>
            </a:pPr>
            <a:br>
              <a:rPr lang="en-IN" dirty="0"/>
            </a:br>
            <a:endParaRPr lang="en-IN" dirty="0"/>
          </a:p>
          <a:p>
            <a:pPr marL="0" indent="0">
              <a:buNone/>
            </a:pPr>
            <a:r>
              <a:rPr lang="en-US" dirty="0"/>
              <a:t>Note: Let’s demo for deep dive.</a:t>
            </a:r>
          </a:p>
        </p:txBody>
      </p:sp>
    </p:spTree>
    <p:extLst>
      <p:ext uri="{BB962C8B-B14F-4D97-AF65-F5344CB8AC3E}">
        <p14:creationId xmlns:p14="http://schemas.microsoft.com/office/powerpoint/2010/main" val="18686095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A7854-1AE4-7C4C-BFA1-B296383F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 (1)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8F0CD2-41D7-E947-9831-A21E7E7C0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0877" y="392770"/>
            <a:ext cx="2601323" cy="4239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881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8F831-7F49-1E41-82AE-C832A58D7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 (2): </a:t>
            </a:r>
            <a:r>
              <a:rPr lang="en-US" dirty="0" err="1"/>
              <a:t>GetFile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D7E006-4F15-BE42-8283-86F275B30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3447" y="1369219"/>
            <a:ext cx="4657107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6301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BAA8F-E01A-3A48-A6C8-9C7A1EFE6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 (3): </a:t>
            </a:r>
            <a:r>
              <a:rPr lang="en-US" dirty="0" err="1"/>
              <a:t>UpdateAttribute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7A1D55-F642-A147-A7BA-7F3AAD9A7B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2714" y="1369219"/>
            <a:ext cx="467857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0728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58D63-3512-684E-BB9C-D3ABC821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Schema Registry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F8DA6E7-3D3A-8147-9259-E38DEB6CF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3179" y="1369219"/>
            <a:ext cx="5317643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8794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2671B-7885-A946-BC40-CA5770CCC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 (4): </a:t>
            </a:r>
            <a:r>
              <a:rPr lang="en-US" dirty="0" err="1"/>
              <a:t>PublishKafkaRecord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698F6C2-D88C-B549-A56A-BBA65C4941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5806" y="1369219"/>
            <a:ext cx="4692389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3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6B32CE-811E-5041-A0E5-AE76BC5DE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NiFi</a:t>
            </a:r>
            <a:r>
              <a:rPr lang="en-US" dirty="0"/>
              <a:t> Flow (5): Controller Service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D28846-DF6A-6D4B-8B9E-15B5B56CA6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2067782"/>
            <a:ext cx="8524875" cy="135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8247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EE3C5-30E3-5E4B-80EF-1EBAC029C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B4EB7-B048-2D48-9FAB-C62B85151A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is used as the Data Bus to store the ingested data for processing.  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70833E-28D1-6641-8FB9-938955DE11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2163988"/>
            <a:ext cx="6537960" cy="235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38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ic12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7" b="10237"/>
          <a:stretch>
            <a:fillRect/>
          </a:stretch>
        </p:blipFill>
        <p:spPr>
          <a:xfrm>
            <a:off x="273050" y="693738"/>
            <a:ext cx="8524875" cy="3814762"/>
          </a:xfrm>
        </p:spPr>
      </p:pic>
    </p:spTree>
    <p:extLst>
      <p:ext uri="{BB962C8B-B14F-4D97-AF65-F5344CB8AC3E}">
        <p14:creationId xmlns:p14="http://schemas.microsoft.com/office/powerpoint/2010/main" val="41152767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46A16-5A0D-CC46-95E9-C43E968B3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Enterprise Architectures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87E8A4-6237-744C-B71B-F22D0E653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69907" y="1369219"/>
            <a:ext cx="4604186" cy="326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20275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8A626-3A10-3744-B6C7-243C7B19F1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Apache Kafka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42E48C-E233-2A48-A70A-DBB11A258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b="1" dirty="0"/>
              <a:t>Large and elastic scalability</a:t>
            </a:r>
            <a:r>
              <a:rPr lang="en-IN" dirty="0"/>
              <a:t> </a:t>
            </a:r>
          </a:p>
          <a:p>
            <a:r>
              <a:rPr lang="en-IN" b="1" dirty="0"/>
              <a:t>Flexibility of architecture</a:t>
            </a:r>
          </a:p>
          <a:p>
            <a:r>
              <a:rPr lang="en-IN" b="1" dirty="0"/>
              <a:t>Event-driven microservices</a:t>
            </a:r>
          </a:p>
          <a:p>
            <a:r>
              <a:rPr lang="en-IN" b="1" dirty="0"/>
              <a:t>Openness without commitment to a unique technology or data format</a:t>
            </a:r>
          </a:p>
          <a:p>
            <a:r>
              <a:rPr lang="en-IN" b="1" dirty="0"/>
              <a:t>Independent and decoupled business services</a:t>
            </a:r>
          </a:p>
          <a:p>
            <a:r>
              <a:rPr lang="en-IN" b="1" dirty="0"/>
              <a:t>Multi-tenancy</a:t>
            </a:r>
            <a:r>
              <a:rPr lang="en-IN" dirty="0"/>
              <a:t> </a:t>
            </a:r>
          </a:p>
          <a:p>
            <a:r>
              <a:rPr lang="en-IN" b="1" dirty="0"/>
              <a:t>Industrialized deployment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706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C4A93-2A4F-3245-9103-680AC43D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Store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70A6CF-5F36-5248-9270-205493E173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 for the sample application, we would need create a </a:t>
            </a:r>
            <a:r>
              <a:rPr lang="en-US" b="1" dirty="0"/>
              <a:t>Kafka</a:t>
            </a:r>
            <a:r>
              <a:rPr lang="en-US" dirty="0"/>
              <a:t> </a:t>
            </a:r>
            <a:r>
              <a:rPr lang="en-US" b="1" dirty="0"/>
              <a:t>topic</a:t>
            </a:r>
            <a:r>
              <a:rPr lang="en-US" dirty="0"/>
              <a:t>.</a:t>
            </a:r>
          </a:p>
          <a:p>
            <a:r>
              <a:rPr lang="en-US" dirty="0"/>
              <a:t>We can achieve that in many ways but we will use </a:t>
            </a:r>
            <a:r>
              <a:rPr lang="en-US" b="1" dirty="0"/>
              <a:t>Ansible</a:t>
            </a:r>
            <a:r>
              <a:rPr lang="en-US" dirty="0"/>
              <a:t> for our application.</a:t>
            </a:r>
          </a:p>
          <a:p>
            <a:r>
              <a:rPr lang="en-US" dirty="0"/>
              <a:t>Ansible Playbook entry to create </a:t>
            </a:r>
            <a:r>
              <a:rPr lang="en-US" b="1" dirty="0"/>
              <a:t>Kafka Topic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4DFA65-A9B3-AD40-8B8E-A09475EB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894" y="3183948"/>
            <a:ext cx="23717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32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A0D63-4D62-5F46-9248-7A84EC3F0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 used by the Kafka playbook entry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10371B-300E-364F-9C53-A925F32AC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761036"/>
            <a:ext cx="8524875" cy="19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16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752BA-2A57-C846-9294-E79A9C56F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E6194B-B31F-4A49-9494-AAB9794081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9268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&amp; Links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https://nifi.apache.org/docs.html</a:t>
            </a:r>
            <a:endParaRPr lang="en-US" dirty="0"/>
          </a:p>
          <a:p>
            <a:pPr lvl="1"/>
            <a:r>
              <a:rPr lang="en-US" dirty="0"/>
              <a:t>Good to go through: Overview, Getting Started, User Guide, Admin guide (Clustering)</a:t>
            </a:r>
          </a:p>
          <a:p>
            <a:pPr lvl="1"/>
            <a:r>
              <a:rPr lang="en-US" dirty="0"/>
              <a:t>As per need: Expression Language guide, Admin guide</a:t>
            </a:r>
          </a:p>
          <a:p>
            <a:r>
              <a:rPr lang="en-US" dirty="0">
                <a:hlinkClick r:id="rId3"/>
              </a:rPr>
              <a:t>https://nifi.apache.org/docs/nifi-docs/html/nifi-in-depth.html</a:t>
            </a:r>
            <a:endParaRPr lang="en-US" dirty="0"/>
          </a:p>
          <a:p>
            <a:r>
              <a:rPr lang="en-US" dirty="0">
                <a:hlinkClick r:id="rId4"/>
              </a:rPr>
              <a:t>https://hortonworks.com/tutorial/analyze-transit-patterns-with-apache-nifi/</a:t>
            </a:r>
            <a:endParaRPr lang="en-US" dirty="0"/>
          </a:p>
          <a:p>
            <a:r>
              <a:rPr lang="en-US" dirty="0">
                <a:hlinkClick r:id="rId5"/>
              </a:rPr>
              <a:t>https://community.hortonworks.com/content/kbentry/109629/how-to-achieve-better-load-balancing-using-nifis-s.html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62361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5086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ic13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30" b="11230"/>
          <a:stretch>
            <a:fillRect/>
          </a:stretch>
        </p:blipFill>
        <p:spPr>
          <a:xfrm>
            <a:off x="273050" y="788988"/>
            <a:ext cx="8524875" cy="3719512"/>
          </a:xfrm>
        </p:spPr>
      </p:pic>
    </p:spTree>
    <p:extLst>
      <p:ext uri="{BB962C8B-B14F-4D97-AF65-F5344CB8AC3E}">
        <p14:creationId xmlns:p14="http://schemas.microsoft.com/office/powerpoint/2010/main" val="954188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pic1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39" b="10039"/>
          <a:stretch>
            <a:fillRect/>
          </a:stretch>
        </p:blipFill>
        <p:spPr>
          <a:xfrm>
            <a:off x="273050" y="674688"/>
            <a:ext cx="8524875" cy="3833812"/>
          </a:xfrm>
        </p:spPr>
      </p:pic>
    </p:spTree>
    <p:extLst>
      <p:ext uri="{BB962C8B-B14F-4D97-AF65-F5344CB8AC3E}">
        <p14:creationId xmlns:p14="http://schemas.microsoft.com/office/powerpoint/2010/main" val="3881309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ic15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99" b="131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83943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NiFi</a:t>
            </a:r>
            <a:r>
              <a:rPr lang="en-US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Automates flow of data between systems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Inherently asynchronous, high throughput and natural buffering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Highly concurrent model without worrying about complexities</a:t>
            </a:r>
          </a:p>
          <a:p>
            <a:pPr marL="463550" lvl="1" indent="-285750">
              <a:spcBef>
                <a:spcPts val="1920"/>
              </a:spcBef>
              <a:spcAft>
                <a:spcPts val="300"/>
              </a:spcAft>
              <a:buSzPct val="150000"/>
              <a:buFont typeface=".AppleSystemUIFont" charset="-120"/>
              <a:buChar char="›"/>
              <a:tabLst>
                <a:tab pos="985838" algn="l"/>
              </a:tabLst>
            </a:pPr>
            <a:r>
              <a:rPr lang="en-US" dirty="0"/>
              <a:t>Resiliency: if a node is suddenly killed, it can continue without any loss of data when the node is brought up</a:t>
            </a:r>
          </a:p>
        </p:txBody>
      </p:sp>
    </p:spTree>
    <p:extLst>
      <p:ext uri="{BB962C8B-B14F-4D97-AF65-F5344CB8AC3E}">
        <p14:creationId xmlns:p14="http://schemas.microsoft.com/office/powerpoint/2010/main" val="31820042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Essential Terms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FlowFile</a:t>
            </a:r>
            <a:endParaRPr lang="en-US" dirty="0"/>
          </a:p>
          <a:p>
            <a:r>
              <a:rPr lang="en-US" dirty="0"/>
              <a:t>Processor</a:t>
            </a:r>
          </a:p>
          <a:p>
            <a:r>
              <a:rPr lang="en-US" dirty="0"/>
              <a:t>Connector (queues)</a:t>
            </a:r>
          </a:p>
          <a:p>
            <a:r>
              <a:rPr lang="en-US" dirty="0"/>
              <a:t>Flow Controller</a:t>
            </a:r>
          </a:p>
          <a:p>
            <a:r>
              <a:rPr lang="en-US" dirty="0"/>
              <a:t>Process Group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120777"/>
      </p:ext>
    </p:extLst>
  </p:cSld>
  <p:clrMapOvr>
    <a:masterClrMapping/>
  </p:clrMapOvr>
</p:sld>
</file>

<file path=ppt/theme/theme1.xml><?xml version="1.0" encoding="utf-8"?>
<a:theme xmlns:a="http://schemas.openxmlformats.org/drawingml/2006/main" name="Guavus Template 2018">
  <a:themeElements>
    <a:clrScheme name="Guavus 1">
      <a:dk1>
        <a:srgbClr val="3C3E41"/>
      </a:dk1>
      <a:lt1>
        <a:srgbClr val="FFFFFF"/>
      </a:lt1>
      <a:dk2>
        <a:srgbClr val="192754"/>
      </a:dk2>
      <a:lt2>
        <a:srgbClr val="FFFFFF"/>
      </a:lt2>
      <a:accent1>
        <a:srgbClr val="F17F1F"/>
      </a:accent1>
      <a:accent2>
        <a:srgbClr val="79C843"/>
      </a:accent2>
      <a:accent3>
        <a:srgbClr val="04AACE"/>
      </a:accent3>
      <a:accent4>
        <a:srgbClr val="4DA3E3"/>
      </a:accent4>
      <a:accent5>
        <a:srgbClr val="1656BD"/>
      </a:accent5>
      <a:accent6>
        <a:srgbClr val="252A77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rgbClr val="0E57C3"/>
            </a:gs>
            <a:gs pos="100000">
              <a:srgbClr val="0948A6"/>
            </a:gs>
            <a:gs pos="0">
              <a:srgbClr val="1365E0"/>
            </a:gs>
          </a:gsLst>
          <a:lin ang="5400000" scaled="0"/>
        </a:gradFill>
        <a:ln>
          <a:solidFill>
            <a:schemeClr val="accent5"/>
          </a:solidFill>
        </a:ln>
        <a:effectLst/>
      </a:spPr>
      <a:bodyPr rtlCol="0" anchor="ctr"/>
      <a:lstStyle>
        <a:defPPr algn="ctr">
          <a:defRPr sz="120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5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uavus_Template_Final_v4" id="{552947A7-06FE-9C40-8DA7-E00328425292}" vid="{D350C622-6411-D64D-95B3-50D55A52C34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Guavus Template 2018.thmx</Template>
  <TotalTime>27807</TotalTime>
  <Words>1177</Words>
  <Application>Microsoft Macintosh PowerPoint</Application>
  <PresentationFormat>On-screen Show (16:9)</PresentationFormat>
  <Paragraphs>191</Paragraphs>
  <Slides>46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0" baseType="lpstr">
      <vt:lpstr>.AppleSystemUIFont</vt:lpstr>
      <vt:lpstr>Aller Light</vt:lpstr>
      <vt:lpstr>Apple Symbols</vt:lpstr>
      <vt:lpstr>Arial</vt:lpstr>
      <vt:lpstr>ArialMT</vt:lpstr>
      <vt:lpstr>Avenir Next Condensed</vt:lpstr>
      <vt:lpstr>Calibri</vt:lpstr>
      <vt:lpstr>Century Gothic</vt:lpstr>
      <vt:lpstr>Century Gothic Regular</vt:lpstr>
      <vt:lpstr>Courier</vt:lpstr>
      <vt:lpstr>Helvetica Light</vt:lpstr>
      <vt:lpstr>Lucida Grande</vt:lpstr>
      <vt:lpstr>Mangal</vt:lpstr>
      <vt:lpstr>Guavus Template 2018</vt:lpstr>
      <vt:lpstr>Ingestion &amp; Collection</vt:lpstr>
      <vt:lpstr>Agenda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NiFi ?</vt:lpstr>
      <vt:lpstr>Essential Terms</vt:lpstr>
      <vt:lpstr>Benefits</vt:lpstr>
      <vt:lpstr>Architecture</vt:lpstr>
      <vt:lpstr>Clustering</vt:lpstr>
      <vt:lpstr>Node failure</vt:lpstr>
      <vt:lpstr>Performance</vt:lpstr>
      <vt:lpstr>Components in detail</vt:lpstr>
      <vt:lpstr>Adding more control through Flowfile attributes</vt:lpstr>
      <vt:lpstr>NiFi Expression Language</vt:lpstr>
      <vt:lpstr>Other NiFi elements</vt:lpstr>
      <vt:lpstr>Practical learnings</vt:lpstr>
      <vt:lpstr>NiFi flows in action</vt:lpstr>
      <vt:lpstr>Schema Registry In Nifi</vt:lpstr>
      <vt:lpstr>Apache kafka</vt:lpstr>
      <vt:lpstr>PowerPoint Presentation</vt:lpstr>
      <vt:lpstr>NiFi : SampleApp</vt:lpstr>
      <vt:lpstr>Goal</vt:lpstr>
      <vt:lpstr>SampleApp: revisit</vt:lpstr>
      <vt:lpstr>Application Phases</vt:lpstr>
      <vt:lpstr>Big Picture: Ingestion </vt:lpstr>
      <vt:lpstr>Processing &amp; Serve</vt:lpstr>
      <vt:lpstr>Deployment</vt:lpstr>
      <vt:lpstr>1. Ingestion</vt:lpstr>
      <vt:lpstr>NiFi Flow</vt:lpstr>
      <vt:lpstr>NiFi Flow (1)</vt:lpstr>
      <vt:lpstr>NiFi Flow (2): GetFile</vt:lpstr>
      <vt:lpstr>NiFi Flow (3): UpdateAttribute</vt:lpstr>
      <vt:lpstr>Schema Registry</vt:lpstr>
      <vt:lpstr>NiFi Flow (4): PublishKafkaRecord</vt:lpstr>
      <vt:lpstr>NiFi Flow (5): Controller Service</vt:lpstr>
      <vt:lpstr>2. Store</vt:lpstr>
      <vt:lpstr>Enterprise Architectures</vt:lpstr>
      <vt:lpstr>Benefits of Using Apache Kafka</vt:lpstr>
      <vt:lpstr>2. Store</vt:lpstr>
      <vt:lpstr>Role used by the Kafka playbook entry</vt:lpstr>
      <vt:lpstr>Summary</vt:lpstr>
      <vt:lpstr>References &amp; Links</vt:lpstr>
      <vt:lpstr>PowerPoint Presentation</vt:lpstr>
    </vt:vector>
  </TitlesOfParts>
  <Company>Guavus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Sanjay</dc:creator>
  <cp:lastModifiedBy>Mahtab Singh</cp:lastModifiedBy>
  <cp:revision>51</cp:revision>
  <dcterms:created xsi:type="dcterms:W3CDTF">2018-02-19T10:59:53Z</dcterms:created>
  <dcterms:modified xsi:type="dcterms:W3CDTF">2018-10-09T05:20:14Z</dcterms:modified>
</cp:coreProperties>
</file>